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8" r:id="rId1"/>
  </p:sldMasterIdLst>
  <p:notesMasterIdLst>
    <p:notesMasterId r:id="rId18"/>
  </p:notesMasterIdLst>
  <p:sldIdLst>
    <p:sldId id="256" r:id="rId2"/>
    <p:sldId id="258" r:id="rId3"/>
    <p:sldId id="356" r:id="rId4"/>
    <p:sldId id="274" r:id="rId5"/>
    <p:sldId id="266" r:id="rId6"/>
    <p:sldId id="257" r:id="rId7"/>
    <p:sldId id="259" r:id="rId8"/>
    <p:sldId id="265" r:id="rId9"/>
    <p:sldId id="269" r:id="rId10"/>
    <p:sldId id="357" r:id="rId11"/>
    <p:sldId id="271" r:id="rId12"/>
    <p:sldId id="354" r:id="rId13"/>
    <p:sldId id="273" r:id="rId14"/>
    <p:sldId id="272" r:id="rId15"/>
    <p:sldId id="358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av Krishna Kumar" initials="RKK" lastIdx="5" clrIdx="0">
    <p:extLst>
      <p:ext uri="{19B8F6BF-5375-455C-9EA6-DF929625EA0E}">
        <p15:presenceInfo xmlns:p15="http://schemas.microsoft.com/office/powerpoint/2012/main" userId="aab046bf40ff2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2411"/>
    <a:srgbClr val="673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5" autoAdjust="0"/>
    <p:restoredTop sz="94694" autoAdjust="0"/>
  </p:normalViewPr>
  <p:slideViewPr>
    <p:cSldViewPr snapToGrid="0">
      <p:cViewPr varScale="1">
        <p:scale>
          <a:sx n="82" d="100"/>
          <a:sy n="82" d="100"/>
        </p:scale>
        <p:origin x="73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Estimated Expenses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25-4B93-9E56-BF90B350A6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25-4B93-9E56-BF90B350A6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125-4B93-9E56-BF90B350A6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125-4B93-9E56-BF90B350A6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125-4B93-9E56-BF90B350A627}"/>
              </c:ext>
            </c:extLst>
          </c:dPt>
          <c:dLbls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Sheet1!$A$4:$A$8</c:f>
              <c:strCache>
                <c:ptCount val="5"/>
                <c:pt idx="0">
                  <c:v>technology investments</c:v>
                </c:pt>
                <c:pt idx="1">
                  <c:v>infrastruture</c:v>
                </c:pt>
                <c:pt idx="2">
                  <c:v>advertisements</c:v>
                </c:pt>
                <c:pt idx="3">
                  <c:v>banking charges and licenses</c:v>
                </c:pt>
                <c:pt idx="4">
                  <c:v>miscellaneous</c:v>
                </c:pt>
              </c:strCache>
            </c:strRef>
          </c:cat>
          <c:val>
            <c:numRef>
              <c:f>Sheet1!$B$4:$B$8</c:f>
              <c:numCache>
                <c:formatCode>General</c:formatCode>
                <c:ptCount val="5"/>
                <c:pt idx="0">
                  <c:v>3000000</c:v>
                </c:pt>
                <c:pt idx="1">
                  <c:v>2000000</c:v>
                </c:pt>
                <c:pt idx="2">
                  <c:v>1500000</c:v>
                </c:pt>
                <c:pt idx="3">
                  <c:v>2000000</c:v>
                </c:pt>
                <c:pt idx="4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125-4B93-9E56-BF90B350A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01ECF-DC52-467B-B695-6D5158AF180F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59B61-6383-4927-8119-FFC8579103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57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3F11-D2C5-445E-AF8C-DE86FF71F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9A6C7-6C36-4502-B231-260D742E5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3618-1719-4DFA-AECF-49EF9B8B98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84DA70-C731-4C70-880D-CCD4705E623C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815C-DBC9-4C55-BA3D-AA4F44BE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D1A1-5906-4380-B072-6CE09501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9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CCE0-2604-4B35-B8AA-6801B9BD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9B247-F7CB-4938-8303-49EE787A8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5E5B5-36DF-4441-B1D5-E1974150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2A279-0833-481D-8C56-F67FD0AC6C50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1DF79-63FA-44BF-83CB-A0D0BE9A1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1DC7-084A-4D3B-9B16-CA37139E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0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8C23F1-D98F-401C-9174-C7C3183FF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E4A26-77F7-4B7B-BDD9-9379D3E09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C835E-B193-4FA7-B7E1-01A72884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87DA83-5663-4C9C-B9AA-0B40A3DAFF81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2A06D-1A17-40BD-A1C2-A5DE2C9A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40B7A-1DCC-4641-BFD8-6F9603C6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C68F-F3A1-4E51-869D-356F6C7A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5A8A-6CAF-496A-A262-B98BA777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BA8B6-69F6-4CE9-BFA6-E6C38042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E1D723-8F53-4F53-90B0-1982A396982E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7082-7338-44EA-96EE-A5C53500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F6C13-B54D-4609-B89A-D777B47C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9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986D-F7F6-4DA4-915B-29E035CB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770B6-4DF0-405B-8D9C-F64F89079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A8FBB-0889-48DB-8F6F-D72848A291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669AF7-7BEB-44E4-9852-375E34362B5B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50004-1312-4679-A30C-CED5AC56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2B97A-EEE4-42AD-8491-61D8EAD5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34DB-E876-445D-A86B-535978D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6F11-2F77-40E8-A594-953438431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A0692-97A6-4DC6-88ED-5F734F5C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84A00-8074-43F5-A760-82B4A660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AC38D-0552-4C82-B593-E6124DFADBE2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19932-EDBB-4E4D-8607-9B26A54E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C7268-A073-4495-A058-E83C7F1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3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1135A-3612-48D2-9D38-7A9E6489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29821-7C97-4EE8-8D0E-CC215CFCC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7CBD0-38D6-4244-96E4-6E8F694E6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D87F1-3714-41FE-88A1-972291B75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25C8B-A7AB-4D75-B712-9DB7F3977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4DB3B1-7873-46F8-AFAF-01263F3B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DF0F1C-5577-4ACB-BB62-DF8F3C494C7E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EFE99-3C8B-4E49-8878-F9ACB061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25160-86C6-46D3-912A-D6CFC946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212D-84C0-4CB4-A210-5A19B242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DF416-F1CD-4BF9-923B-C1C614CF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75B394-D9F9-4F0C-B15D-605F45CB9E9F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74D96-D7BE-4095-BD85-96062409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0DF71-860D-4FB8-B7F5-91202897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C9402-B944-4769-B93D-5E2BB198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667345-2558-425A-8533-9BFDBCE15005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56BF3-5EBB-4100-9B70-33A8A2C7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12CAC-1445-443B-BCF0-6BD7EE2BF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63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48AA-E51C-43E4-A9CE-B4BA7D52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811C-D020-4C0C-8E37-C036FB4C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10743-440E-4C49-84E4-8BB905AEA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1CF50-FF39-4D9B-896B-2E8E93A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BEA474-078D-4E9B-9B14-09A87B19DC4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35D8E-291A-42E0-B00D-2D924652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3BD2C-AE6C-489D-9173-D25395C7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2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DCC4-2362-4D6C-8D80-F911A42A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B6694-0386-42F4-BB33-978F62AA3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8DB6F-856E-48C2-BC9F-70500DB32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6E623-3E44-4217-8F32-6933A1A5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07D986-8816-4272-A432-0437A28A982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6428F-7D5F-474B-8BF1-0FF1119D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4F774-79BA-40C6-9A9E-4D4EB314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8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microsoft.com/office/2007/relationships/hdphoto" Target="../media/hdphoto5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microsoft.com/office/2007/relationships/hdphoto" Target="../media/hdphoto4.wdp"/><Relationship Id="rId2" Type="http://schemas.openxmlformats.org/officeDocument/2006/relationships/slideLayout" Target="../slideLayouts/slideLayout2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2.wdp"/><Relationship Id="rId10" Type="http://schemas.openxmlformats.org/officeDocument/2006/relationships/slideLayout" Target="../slideLayouts/slideLayout10.xml"/><Relationship Id="rId19" Type="http://schemas.microsoft.com/office/2007/relationships/hdphoto" Target="../media/hdphoto6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irt&#10;&#10;Description automatically generated">
            <a:extLst>
              <a:ext uri="{FF2B5EF4-FFF2-40B4-BE49-F238E27FC236}">
                <a16:creationId xmlns:a16="http://schemas.microsoft.com/office/drawing/2014/main" id="{D71603C0-BD92-EE42-991A-354AC378D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4000"/>
                    </a14:imgEffect>
                  </a14:imgLayer>
                </a14:imgProps>
              </a:ext>
            </a:extLst>
          </a:blip>
          <a:srcRect l="25386" t="2258" r="28528" b="46278"/>
          <a:stretch/>
        </p:blipFill>
        <p:spPr>
          <a:xfrm>
            <a:off x="10020143" y="105507"/>
            <a:ext cx="1884641" cy="2215662"/>
          </a:xfrm>
          <a:prstGeom prst="rect">
            <a:avLst/>
          </a:prstGeom>
        </p:spPr>
      </p:pic>
      <p:pic>
        <p:nvPicPr>
          <p:cNvPr id="8" name="Picture 7" descr="A picture containing shirt&#10;&#10;Description automatically generated">
            <a:extLst>
              <a:ext uri="{FF2B5EF4-FFF2-40B4-BE49-F238E27FC236}">
                <a16:creationId xmlns:a16="http://schemas.microsoft.com/office/drawing/2014/main" id="{464822CE-1E1A-B44E-9CA5-1963B8CBC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4000"/>
                    </a14:imgEffect>
                  </a14:imgLayer>
                </a14:imgProps>
              </a:ext>
            </a:extLst>
          </a:blip>
          <a:srcRect l="25386" t="2258" r="28528" b="46278"/>
          <a:stretch/>
        </p:blipFill>
        <p:spPr>
          <a:xfrm>
            <a:off x="7188486" y="2004646"/>
            <a:ext cx="1884641" cy="2215662"/>
          </a:xfrm>
          <a:prstGeom prst="rect">
            <a:avLst/>
          </a:prstGeom>
        </p:spPr>
      </p:pic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96654F6D-6EBC-E94D-BD79-BDF3B66E0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4000"/>
                    </a14:imgEffect>
                  </a14:imgLayer>
                </a14:imgProps>
              </a:ext>
            </a:extLst>
          </a:blip>
          <a:srcRect l="25386" t="2258" r="28528" b="46278"/>
          <a:stretch/>
        </p:blipFill>
        <p:spPr>
          <a:xfrm>
            <a:off x="3224763" y="3112477"/>
            <a:ext cx="1884641" cy="2215662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extLst>
              <a:ext uri="{FF2B5EF4-FFF2-40B4-BE49-F238E27FC236}">
                <a16:creationId xmlns:a16="http://schemas.microsoft.com/office/drawing/2014/main" id="{1D235EE9-5337-D245-A2BC-6E0D4E54B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4000"/>
                    </a14:imgEffect>
                  </a14:imgLayer>
                </a14:imgProps>
              </a:ext>
            </a:extLst>
          </a:blip>
          <a:srcRect l="25386" t="2258" r="28528" b="46278"/>
          <a:stretch/>
        </p:blipFill>
        <p:spPr>
          <a:xfrm>
            <a:off x="544810" y="275492"/>
            <a:ext cx="1884641" cy="2215662"/>
          </a:xfrm>
          <a:prstGeom prst="rect">
            <a:avLst/>
          </a:prstGeom>
        </p:spPr>
      </p:pic>
      <p:pic>
        <p:nvPicPr>
          <p:cNvPr id="11" name="Picture 10" descr="A picture containing shirt&#10;&#10;Description automatically generated">
            <a:extLst>
              <a:ext uri="{FF2B5EF4-FFF2-40B4-BE49-F238E27FC236}">
                <a16:creationId xmlns:a16="http://schemas.microsoft.com/office/drawing/2014/main" id="{753D886D-507D-CE47-86F2-A821C909E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74000"/>
                    </a14:imgEffect>
                  </a14:imgLayer>
                </a14:imgProps>
              </a:ext>
            </a:extLst>
          </a:blip>
          <a:srcRect l="25386" t="2258" r="28528" b="46278"/>
          <a:stretch/>
        </p:blipFill>
        <p:spPr>
          <a:xfrm>
            <a:off x="4181894" y="0"/>
            <a:ext cx="1884641" cy="2215662"/>
          </a:xfrm>
          <a:prstGeom prst="rect">
            <a:avLst/>
          </a:prstGeom>
        </p:spPr>
      </p:pic>
      <p:pic>
        <p:nvPicPr>
          <p:cNvPr id="12" name="Picture 11" descr="A picture containing shirt&#10;&#10;Description automatically generated">
            <a:extLst>
              <a:ext uri="{FF2B5EF4-FFF2-40B4-BE49-F238E27FC236}">
                <a16:creationId xmlns:a16="http://schemas.microsoft.com/office/drawing/2014/main" id="{6613E78F-A956-084D-A54C-07D866195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4000"/>
                    </a14:imgEffect>
                  </a14:imgLayer>
                </a14:imgProps>
              </a:ext>
            </a:extLst>
          </a:blip>
          <a:srcRect l="25386" t="2258" r="28528" b="46278"/>
          <a:stretch/>
        </p:blipFill>
        <p:spPr>
          <a:xfrm>
            <a:off x="9376526" y="4448908"/>
            <a:ext cx="1884641" cy="2215662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extLst>
              <a:ext uri="{FF2B5EF4-FFF2-40B4-BE49-F238E27FC236}">
                <a16:creationId xmlns:a16="http://schemas.microsoft.com/office/drawing/2014/main" id="{7B43D57E-8234-EB4E-9C77-167AF92D2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74000"/>
                    </a14:imgEffect>
                  </a14:imgLayer>
                </a14:imgProps>
              </a:ext>
            </a:extLst>
          </a:blip>
          <a:srcRect l="25386" t="2258" r="28528" b="46278"/>
          <a:stretch/>
        </p:blipFill>
        <p:spPr>
          <a:xfrm>
            <a:off x="119691" y="4536831"/>
            <a:ext cx="1884641" cy="2215662"/>
          </a:xfrm>
          <a:prstGeom prst="rect">
            <a:avLst/>
          </a:prstGeom>
        </p:spPr>
      </p:pic>
      <p:pic>
        <p:nvPicPr>
          <p:cNvPr id="14" name="Picture 13" descr="A picture containing shirt&#10;&#10;Description automatically generated">
            <a:extLst>
              <a:ext uri="{FF2B5EF4-FFF2-40B4-BE49-F238E27FC236}">
                <a16:creationId xmlns:a16="http://schemas.microsoft.com/office/drawing/2014/main" id="{09AE11D2-2819-A843-BCF7-5EB214D60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74000"/>
                    </a14:imgEffect>
                  </a14:imgLayer>
                </a14:imgProps>
              </a:ext>
            </a:extLst>
          </a:blip>
          <a:srcRect l="25386" t="2258" r="28528" b="62208"/>
          <a:stretch/>
        </p:blipFill>
        <p:spPr>
          <a:xfrm>
            <a:off x="5904716" y="5328139"/>
            <a:ext cx="1884641" cy="1529861"/>
          </a:xfrm>
          <a:prstGeom prst="rect">
            <a:avLst/>
          </a:prstGeom>
        </p:spPr>
      </p:pic>
      <p:pic>
        <p:nvPicPr>
          <p:cNvPr id="15" name="Picture 14" descr="A picture containing shirt&#10;&#10;Description automatically generated">
            <a:extLst>
              <a:ext uri="{FF2B5EF4-FFF2-40B4-BE49-F238E27FC236}">
                <a16:creationId xmlns:a16="http://schemas.microsoft.com/office/drawing/2014/main" id="{05B41D51-A9DD-ED4D-86D0-26B97F6F07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74000"/>
                    </a14:imgEffect>
                  </a14:imgLayer>
                </a14:imgProps>
              </a:ext>
            </a:extLst>
          </a:blip>
          <a:srcRect l="25386" t="27990" r="28528" b="46278"/>
          <a:stretch/>
        </p:blipFill>
        <p:spPr>
          <a:xfrm>
            <a:off x="6876657" y="-1"/>
            <a:ext cx="1884641" cy="11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cid:dc57d3d7-e0eb-4111-90de-6cc7f315e14c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microsoft.com/office/2007/relationships/hdphoto" Target="../media/hdphoto16.wdp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17.wdp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11.wdp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06D3A67A-098C-4329-810B-C1400186F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42" b="-2"/>
          <a:stretch/>
        </p:blipFill>
        <p:spPr>
          <a:xfrm>
            <a:off x="4115136" y="0"/>
            <a:ext cx="8081485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26ED56-6DCC-41A6-903C-50233632DA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9E6FC"/>
              </a:clrFrom>
              <a:clrTo>
                <a:srgbClr val="C9E6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1"/>
            <a:ext cx="4110547" cy="50768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33D76-BFF3-4B2F-B148-AEB849E2E9E2}"/>
              </a:ext>
            </a:extLst>
          </p:cNvPr>
          <p:cNvSpPr txBox="1"/>
          <p:nvPr/>
        </p:nvSpPr>
        <p:spPr>
          <a:xfrm>
            <a:off x="180975" y="4429125"/>
            <a:ext cx="392957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1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1DB9D52E-2FE3-4C5F-9596-47A7C53FB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6364" y="850868"/>
            <a:ext cx="9659270" cy="5527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D5DE3-7ABF-456E-A1DB-FD8E7975CB2B}"/>
              </a:ext>
            </a:extLst>
          </p:cNvPr>
          <p:cNvSpPr txBox="1"/>
          <p:nvPr/>
        </p:nvSpPr>
        <p:spPr>
          <a:xfrm>
            <a:off x="0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Prototype demo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767E2A5-B6FE-A149-BDEF-FB2881ED1B96}"/>
              </a:ext>
            </a:extLst>
          </p:cNvPr>
          <p:cNvSpPr/>
          <p:nvPr/>
        </p:nvSpPr>
        <p:spPr>
          <a:xfrm>
            <a:off x="0" y="5781907"/>
            <a:ext cx="1345609" cy="1026678"/>
          </a:xfrm>
          <a:prstGeom prst="rightArrow">
            <a:avLst/>
          </a:prstGeom>
          <a:solidFill>
            <a:schemeClr val="tx1">
              <a:lumMod val="85000"/>
              <a:lumOff val="1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Click to play</a:t>
            </a:r>
          </a:p>
        </p:txBody>
      </p:sp>
    </p:spTree>
    <p:extLst>
      <p:ext uri="{BB962C8B-B14F-4D97-AF65-F5344CB8AC3E}">
        <p14:creationId xmlns:p14="http://schemas.microsoft.com/office/powerpoint/2010/main" val="945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6A58D32-C597-4BDF-BDC3-B5BFC83D7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994586"/>
              </p:ext>
            </p:extLst>
          </p:nvPr>
        </p:nvGraphicFramePr>
        <p:xfrm>
          <a:off x="795090" y="1404378"/>
          <a:ext cx="11056941" cy="468292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17207">
                  <a:extLst>
                    <a:ext uri="{9D8B030D-6E8A-4147-A177-3AD203B41FA5}">
                      <a16:colId xmlns:a16="http://schemas.microsoft.com/office/drawing/2014/main" val="438905089"/>
                    </a:ext>
                  </a:extLst>
                </a:gridCol>
                <a:gridCol w="2611262">
                  <a:extLst>
                    <a:ext uri="{9D8B030D-6E8A-4147-A177-3AD203B41FA5}">
                      <a16:colId xmlns:a16="http://schemas.microsoft.com/office/drawing/2014/main" val="1297429813"/>
                    </a:ext>
                  </a:extLst>
                </a:gridCol>
                <a:gridCol w="2764236">
                  <a:extLst>
                    <a:ext uri="{9D8B030D-6E8A-4147-A177-3AD203B41FA5}">
                      <a16:colId xmlns:a16="http://schemas.microsoft.com/office/drawing/2014/main" val="1346364224"/>
                    </a:ext>
                  </a:extLst>
                </a:gridCol>
                <a:gridCol w="2764236">
                  <a:extLst>
                    <a:ext uri="{9D8B030D-6E8A-4147-A177-3AD203B41FA5}">
                      <a16:colId xmlns:a16="http://schemas.microsoft.com/office/drawing/2014/main" val="3710672939"/>
                    </a:ext>
                  </a:extLst>
                </a:gridCol>
              </a:tblGrid>
              <a:tr h="705776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Freemium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</a:t>
                      </a:r>
                      <a:endParaRPr lang="en-IN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919999"/>
                  </a:ext>
                </a:extLst>
              </a:tr>
              <a:tr h="685309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Account opening fee</a:t>
                      </a:r>
                      <a:endParaRPr lang="en-IN" sz="2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€0</a:t>
                      </a:r>
                      <a:endParaRPr lang="en-IN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€0</a:t>
                      </a:r>
                      <a:endParaRPr lang="en-IN" sz="24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€0</a:t>
                      </a:r>
                      <a:endParaRPr lang="en-IN" sz="24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988630"/>
                  </a:ext>
                </a:extLst>
              </a:tr>
              <a:tr h="685309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 Fee</a:t>
                      </a:r>
                      <a:endParaRPr lang="en-IN" sz="2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€0</a:t>
                      </a:r>
                      <a:endParaRPr lang="en-IN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€6.95</a:t>
                      </a:r>
                      <a:endParaRPr lang="en-IN" sz="24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€14.95</a:t>
                      </a:r>
                      <a:endParaRPr lang="en-IN" sz="24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759400"/>
                  </a:ext>
                </a:extLst>
              </a:tr>
              <a:tr h="68530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Charges</a:t>
                      </a:r>
                      <a:endParaRPr lang="en-IN" sz="2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0.8%</a:t>
                      </a:r>
                      <a:endParaRPr lang="en-IN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0.6%</a:t>
                      </a:r>
                      <a:endParaRPr lang="en-IN" sz="24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0.4%</a:t>
                      </a:r>
                      <a:endParaRPr lang="en-IN" sz="24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37138"/>
                  </a:ext>
                </a:extLst>
              </a:tr>
              <a:tr h="685309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</a:t>
                      </a:r>
                      <a:r>
                        <a:rPr lang="en-IN" sz="24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 per day </a:t>
                      </a:r>
                      <a:endParaRPr lang="en-IN" sz="2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IN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transactions /week</a:t>
                      </a:r>
                      <a:endParaRPr lang="en-IN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IN" sz="24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transactions /week</a:t>
                      </a:r>
                      <a:endParaRPr lang="en-IN" sz="24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Unlimited</a:t>
                      </a:r>
                      <a:endParaRPr lang="en-IN" sz="24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108692"/>
                  </a:ext>
                </a:extLst>
              </a:tr>
              <a:tr h="685309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4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Currency exchange fee</a:t>
                      </a:r>
                      <a:endParaRPr lang="en-IN" sz="2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rates </a:t>
                      </a:r>
                      <a:endParaRPr lang="en-IN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IN" sz="24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rates and fee prediction</a:t>
                      </a:r>
                      <a:endParaRPr lang="en-IN" sz="2400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2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Lock down of the fee rates</a:t>
                      </a:r>
                      <a:endParaRPr lang="en-IN" sz="24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4804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A75E30-EFC0-8143-AA17-81F72CF91EDD}"/>
              </a:ext>
            </a:extLst>
          </p:cNvPr>
          <p:cNvSpPr txBox="1"/>
          <p:nvPr/>
        </p:nvSpPr>
        <p:spPr>
          <a:xfrm>
            <a:off x="0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2508033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322ECD12-5D65-4B5E-91E5-35DFA183E456}"/>
              </a:ext>
            </a:extLst>
          </p:cNvPr>
          <p:cNvSpPr/>
          <p:nvPr/>
        </p:nvSpPr>
        <p:spPr>
          <a:xfrm>
            <a:off x="3218911" y="5189131"/>
            <a:ext cx="5680364" cy="97905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chemeClr val="bg2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宋体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C0674F-D254-4620-88D6-B2491E057600}"/>
              </a:ext>
            </a:extLst>
          </p:cNvPr>
          <p:cNvGrpSpPr/>
          <p:nvPr/>
        </p:nvGrpSpPr>
        <p:grpSpPr>
          <a:xfrm>
            <a:off x="3933825" y="1367090"/>
            <a:ext cx="4325113" cy="4325112"/>
            <a:chOff x="3933825" y="1367090"/>
            <a:chExt cx="4325113" cy="43251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6678A2-D82E-47EF-BF20-468B3795D4F2}"/>
                </a:ext>
              </a:extLst>
            </p:cNvPr>
            <p:cNvGrpSpPr/>
            <p:nvPr/>
          </p:nvGrpSpPr>
          <p:grpSpPr>
            <a:xfrm>
              <a:off x="3933825" y="1367090"/>
              <a:ext cx="4325112" cy="4325112"/>
              <a:chOff x="6497638" y="530225"/>
              <a:chExt cx="2697162" cy="2433638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E19A381D-9C27-4CCD-B0F4-65A209B2A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50" y="533400"/>
                <a:ext cx="1276350" cy="1390650"/>
              </a:xfrm>
              <a:custGeom>
                <a:avLst/>
                <a:gdLst>
                  <a:gd name="T0" fmla="*/ 0 w 2244"/>
                  <a:gd name="T1" fmla="*/ 1339 h 2713"/>
                  <a:gd name="T2" fmla="*/ 909 w 2244"/>
                  <a:gd name="T3" fmla="*/ 2349 h 2713"/>
                  <a:gd name="T4" fmla="*/ 1581 w 2244"/>
                  <a:gd name="T5" fmla="*/ 2713 h 2713"/>
                  <a:gd name="T6" fmla="*/ 2244 w 2244"/>
                  <a:gd name="T7" fmla="*/ 2350 h 2713"/>
                  <a:gd name="T8" fmla="*/ 8 w 2244"/>
                  <a:gd name="T9" fmla="*/ 0 h 2713"/>
                  <a:gd name="T10" fmla="*/ 369 w 2244"/>
                  <a:gd name="T11" fmla="*/ 659 h 2713"/>
                  <a:gd name="T12" fmla="*/ 0 w 2244"/>
                  <a:gd name="T13" fmla="*/ 1339 h 2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4" h="2713">
                    <a:moveTo>
                      <a:pt x="0" y="1339"/>
                    </a:moveTo>
                    <a:cubicBezTo>
                      <a:pt x="507" y="1401"/>
                      <a:pt x="900" y="1828"/>
                      <a:pt x="909" y="2349"/>
                    </a:cubicBezTo>
                    <a:lnTo>
                      <a:pt x="1581" y="2713"/>
                    </a:lnTo>
                    <a:lnTo>
                      <a:pt x="2244" y="2350"/>
                    </a:lnTo>
                    <a:cubicBezTo>
                      <a:pt x="2235" y="1093"/>
                      <a:pt x="1249" y="70"/>
                      <a:pt x="8" y="0"/>
                    </a:cubicBezTo>
                    <a:lnTo>
                      <a:pt x="369" y="659"/>
                    </a:lnTo>
                    <a:lnTo>
                      <a:pt x="0" y="13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498AB6CA-555E-4667-863A-DD448AC96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9225" y="530225"/>
                <a:ext cx="1544638" cy="1150938"/>
              </a:xfrm>
              <a:custGeom>
                <a:avLst/>
                <a:gdLst>
                  <a:gd name="T0" fmla="*/ 1339 w 2713"/>
                  <a:gd name="T1" fmla="*/ 2243 h 2243"/>
                  <a:gd name="T2" fmla="*/ 2349 w 2713"/>
                  <a:gd name="T3" fmla="*/ 1335 h 2243"/>
                  <a:gd name="T4" fmla="*/ 2713 w 2713"/>
                  <a:gd name="T5" fmla="*/ 663 h 2243"/>
                  <a:gd name="T6" fmla="*/ 2350 w 2713"/>
                  <a:gd name="T7" fmla="*/ 0 h 2243"/>
                  <a:gd name="T8" fmla="*/ 0 w 2713"/>
                  <a:gd name="T9" fmla="*/ 2236 h 2243"/>
                  <a:gd name="T10" fmla="*/ 659 w 2713"/>
                  <a:gd name="T11" fmla="*/ 1874 h 2243"/>
                  <a:gd name="T12" fmla="*/ 1339 w 2713"/>
                  <a:gd name="T13" fmla="*/ 2243 h 2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3" h="2243">
                    <a:moveTo>
                      <a:pt x="1339" y="2243"/>
                    </a:moveTo>
                    <a:cubicBezTo>
                      <a:pt x="1401" y="1737"/>
                      <a:pt x="1828" y="1344"/>
                      <a:pt x="2349" y="1335"/>
                    </a:cubicBezTo>
                    <a:lnTo>
                      <a:pt x="2713" y="663"/>
                    </a:lnTo>
                    <a:lnTo>
                      <a:pt x="2350" y="0"/>
                    </a:lnTo>
                    <a:cubicBezTo>
                      <a:pt x="1093" y="9"/>
                      <a:pt x="69" y="995"/>
                      <a:pt x="0" y="2236"/>
                    </a:cubicBezTo>
                    <a:lnTo>
                      <a:pt x="659" y="1874"/>
                    </a:lnTo>
                    <a:lnTo>
                      <a:pt x="1339" y="224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BB54F497-A2B6-4452-99E6-339D9E95C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5" y="1812925"/>
                <a:ext cx="1544638" cy="1150938"/>
              </a:xfrm>
              <a:custGeom>
                <a:avLst/>
                <a:gdLst>
                  <a:gd name="T0" fmla="*/ 2714 w 2714"/>
                  <a:gd name="T1" fmla="*/ 7 h 2243"/>
                  <a:gd name="T2" fmla="*/ 2055 w 2714"/>
                  <a:gd name="T3" fmla="*/ 368 h 2243"/>
                  <a:gd name="T4" fmla="*/ 1375 w 2714"/>
                  <a:gd name="T5" fmla="*/ 0 h 2243"/>
                  <a:gd name="T6" fmla="*/ 365 w 2714"/>
                  <a:gd name="T7" fmla="*/ 908 h 2243"/>
                  <a:gd name="T8" fmla="*/ 0 w 2714"/>
                  <a:gd name="T9" fmla="*/ 1580 h 2243"/>
                  <a:gd name="T10" fmla="*/ 364 w 2714"/>
                  <a:gd name="T11" fmla="*/ 2243 h 2243"/>
                  <a:gd name="T12" fmla="*/ 2714 w 2714"/>
                  <a:gd name="T13" fmla="*/ 7 h 2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4" h="2243">
                    <a:moveTo>
                      <a:pt x="2714" y="7"/>
                    </a:moveTo>
                    <a:lnTo>
                      <a:pt x="2055" y="368"/>
                    </a:lnTo>
                    <a:lnTo>
                      <a:pt x="1375" y="0"/>
                    </a:lnTo>
                    <a:cubicBezTo>
                      <a:pt x="1313" y="506"/>
                      <a:pt x="886" y="899"/>
                      <a:pt x="365" y="908"/>
                    </a:cubicBezTo>
                    <a:lnTo>
                      <a:pt x="0" y="1580"/>
                    </a:lnTo>
                    <a:lnTo>
                      <a:pt x="364" y="2243"/>
                    </a:lnTo>
                    <a:cubicBezTo>
                      <a:pt x="1620" y="2234"/>
                      <a:pt x="2644" y="1248"/>
                      <a:pt x="2714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98742F9E-E38E-4798-8928-7767BD2FE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638" y="1568450"/>
                <a:ext cx="1276350" cy="1392238"/>
              </a:xfrm>
              <a:custGeom>
                <a:avLst/>
                <a:gdLst>
                  <a:gd name="T0" fmla="*/ 2243 w 2243"/>
                  <a:gd name="T1" fmla="*/ 1375 h 2714"/>
                  <a:gd name="T2" fmla="*/ 1335 w 2243"/>
                  <a:gd name="T3" fmla="*/ 365 h 2714"/>
                  <a:gd name="T4" fmla="*/ 663 w 2243"/>
                  <a:gd name="T5" fmla="*/ 0 h 2714"/>
                  <a:gd name="T6" fmla="*/ 0 w 2243"/>
                  <a:gd name="T7" fmla="*/ 364 h 2714"/>
                  <a:gd name="T8" fmla="*/ 2236 w 2243"/>
                  <a:gd name="T9" fmla="*/ 2714 h 2714"/>
                  <a:gd name="T10" fmla="*/ 1874 w 2243"/>
                  <a:gd name="T11" fmla="*/ 2055 h 2714"/>
                  <a:gd name="T12" fmla="*/ 2243 w 2243"/>
                  <a:gd name="T13" fmla="*/ 1375 h 2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3" h="2714">
                    <a:moveTo>
                      <a:pt x="2243" y="1375"/>
                    </a:moveTo>
                    <a:cubicBezTo>
                      <a:pt x="1737" y="1313"/>
                      <a:pt x="1344" y="886"/>
                      <a:pt x="1335" y="365"/>
                    </a:cubicBezTo>
                    <a:lnTo>
                      <a:pt x="663" y="0"/>
                    </a:lnTo>
                    <a:lnTo>
                      <a:pt x="0" y="364"/>
                    </a:lnTo>
                    <a:cubicBezTo>
                      <a:pt x="9" y="1620"/>
                      <a:pt x="995" y="2644"/>
                      <a:pt x="2236" y="2714"/>
                    </a:cubicBezTo>
                    <a:lnTo>
                      <a:pt x="1874" y="2055"/>
                    </a:lnTo>
                    <a:lnTo>
                      <a:pt x="2243" y="1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3B557A-F0C8-4200-8AA9-09536323844E}"/>
                </a:ext>
              </a:extLst>
            </p:cNvPr>
            <p:cNvGrpSpPr/>
            <p:nvPr/>
          </p:nvGrpSpPr>
          <p:grpSpPr>
            <a:xfrm>
              <a:off x="3933826" y="1367090"/>
              <a:ext cx="4325112" cy="4325112"/>
              <a:chOff x="3933826" y="1367090"/>
              <a:chExt cx="4325112" cy="432511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B2416C3-2EAD-4CD5-A2EE-835C039E8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07" y="1372734"/>
                <a:ext cx="2039431" cy="2276835"/>
              </a:xfrm>
              <a:custGeom>
                <a:avLst/>
                <a:gdLst>
                  <a:gd name="connsiteX0" fmla="*/ 0 w 2039431"/>
                  <a:gd name="connsiteY0" fmla="*/ 0 h 2276835"/>
                  <a:gd name="connsiteX1" fmla="*/ 2039431 w 2039431"/>
                  <a:gd name="connsiteY1" fmla="*/ 2140806 h 2276835"/>
                  <a:gd name="connsiteX2" fmla="*/ 1790679 w 2039431"/>
                  <a:gd name="connsiteY2" fmla="*/ 2276835 h 2276835"/>
                  <a:gd name="connsiteX3" fmla="*/ 1796734 w 2039431"/>
                  <a:gd name="connsiteY3" fmla="*/ 2156913 h 2276835"/>
                  <a:gd name="connsiteX4" fmla="*/ 263490 w 2039431"/>
                  <a:gd name="connsiteY4" fmla="*/ 275686 h 2276835"/>
                  <a:gd name="connsiteX5" fmla="*/ 140946 w 2039431"/>
                  <a:gd name="connsiteY5" fmla="*/ 256983 h 227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9431" h="2276835">
                    <a:moveTo>
                      <a:pt x="0" y="0"/>
                    </a:moveTo>
                    <a:cubicBezTo>
                      <a:pt x="1131903" y="63769"/>
                      <a:pt x="2031222" y="995703"/>
                      <a:pt x="2039431" y="2140806"/>
                    </a:cubicBezTo>
                    <a:lnTo>
                      <a:pt x="1790679" y="2276835"/>
                    </a:lnTo>
                    <a:lnTo>
                      <a:pt x="1796734" y="2156913"/>
                    </a:lnTo>
                    <a:cubicBezTo>
                      <a:pt x="1796734" y="1228959"/>
                      <a:pt x="1138510" y="454741"/>
                      <a:pt x="263490" y="275686"/>
                    </a:cubicBezTo>
                    <a:lnTo>
                      <a:pt x="140946" y="256983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D2307F7-691B-4CE2-A652-2CE5D2A93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370" y="1367090"/>
                <a:ext cx="2281738" cy="2039088"/>
              </a:xfrm>
              <a:custGeom>
                <a:avLst/>
                <a:gdLst>
                  <a:gd name="connsiteX0" fmla="*/ 2145533 w 2281738"/>
                  <a:gd name="connsiteY0" fmla="*/ 0 h 2039088"/>
                  <a:gd name="connsiteX1" fmla="*/ 2281738 w 2281738"/>
                  <a:gd name="connsiteY1" fmla="*/ 248482 h 2039088"/>
                  <a:gd name="connsiteX2" fmla="*/ 2159630 w 2281738"/>
                  <a:gd name="connsiteY2" fmla="*/ 242316 h 2039088"/>
                  <a:gd name="connsiteX3" fmla="*/ 278403 w 2281738"/>
                  <a:gd name="connsiteY3" fmla="*/ 1775561 h 2039088"/>
                  <a:gd name="connsiteX4" fmla="*/ 259952 w 2281738"/>
                  <a:gd name="connsiteY4" fmla="*/ 1896457 h 2039088"/>
                  <a:gd name="connsiteX5" fmla="*/ 0 w 2281738"/>
                  <a:gd name="connsiteY5" fmla="*/ 2039088 h 2039088"/>
                  <a:gd name="connsiteX6" fmla="*/ 2145533 w 2281738"/>
                  <a:gd name="connsiteY6" fmla="*/ 0 h 203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1738" h="2039088">
                    <a:moveTo>
                      <a:pt x="2145533" y="0"/>
                    </a:moveTo>
                    <a:lnTo>
                      <a:pt x="2281738" y="248482"/>
                    </a:lnTo>
                    <a:lnTo>
                      <a:pt x="2159630" y="242316"/>
                    </a:lnTo>
                    <a:cubicBezTo>
                      <a:pt x="1231676" y="242316"/>
                      <a:pt x="457458" y="900540"/>
                      <a:pt x="278403" y="1775561"/>
                    </a:cubicBezTo>
                    <a:lnTo>
                      <a:pt x="259952" y="1896457"/>
                    </a:lnTo>
                    <a:lnTo>
                      <a:pt x="0" y="2039088"/>
                    </a:lnTo>
                    <a:cubicBezTo>
                      <a:pt x="62997" y="907376"/>
                      <a:pt x="997901" y="8208"/>
                      <a:pt x="2145533" y="0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EE4CDEB-B07C-4940-8181-A508CD6D5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156" y="3653115"/>
                <a:ext cx="2281236" cy="2039087"/>
              </a:xfrm>
              <a:custGeom>
                <a:avLst/>
                <a:gdLst>
                  <a:gd name="connsiteX0" fmla="*/ 2281236 w 2281236"/>
                  <a:gd name="connsiteY0" fmla="*/ 0 h 2039087"/>
                  <a:gd name="connsiteX1" fmla="*/ 136494 w 2281236"/>
                  <a:gd name="connsiteY1" fmla="*/ 2039087 h 2039087"/>
                  <a:gd name="connsiteX2" fmla="*/ 0 w 2281236"/>
                  <a:gd name="connsiteY2" fmla="*/ 1790669 h 2039087"/>
                  <a:gd name="connsiteX3" fmla="*/ 120844 w 2281236"/>
                  <a:gd name="connsiteY3" fmla="*/ 1796771 h 2039087"/>
                  <a:gd name="connsiteX4" fmla="*/ 2002072 w 2281236"/>
                  <a:gd name="connsiteY4" fmla="*/ 263526 h 2039087"/>
                  <a:gd name="connsiteX5" fmla="*/ 2020510 w 2281236"/>
                  <a:gd name="connsiteY5" fmla="*/ 142713 h 203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1236" h="2039087">
                    <a:moveTo>
                      <a:pt x="2281236" y="0"/>
                    </a:moveTo>
                    <a:cubicBezTo>
                      <a:pt x="2217350" y="1131712"/>
                      <a:pt x="1282790" y="2030880"/>
                      <a:pt x="136494" y="2039087"/>
                    </a:cubicBezTo>
                    <a:lnTo>
                      <a:pt x="0" y="1790669"/>
                    </a:lnTo>
                    <a:lnTo>
                      <a:pt x="120844" y="1796771"/>
                    </a:lnTo>
                    <a:cubicBezTo>
                      <a:pt x="1048798" y="1796771"/>
                      <a:pt x="1823017" y="1138547"/>
                      <a:pt x="2002072" y="263526"/>
                    </a:cubicBezTo>
                    <a:lnTo>
                      <a:pt x="2020510" y="142713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40CA17-7CE8-4B6A-B06A-DDA2AC44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826" y="3408021"/>
                <a:ext cx="2040341" cy="2278538"/>
              </a:xfrm>
              <a:custGeom>
                <a:avLst/>
                <a:gdLst>
                  <a:gd name="connsiteX0" fmla="*/ 248077 w 2040341"/>
                  <a:gd name="connsiteY0" fmla="*/ 0 h 2278538"/>
                  <a:gd name="connsiteX1" fmla="*/ 241935 w 2040341"/>
                  <a:gd name="connsiteY1" fmla="*/ 121625 h 2278538"/>
                  <a:gd name="connsiteX2" fmla="*/ 1775180 w 2040341"/>
                  <a:gd name="connsiteY2" fmla="*/ 2002853 h 2278538"/>
                  <a:gd name="connsiteX3" fmla="*/ 1899172 w 2040341"/>
                  <a:gd name="connsiteY3" fmla="*/ 2021776 h 2278538"/>
                  <a:gd name="connsiteX4" fmla="*/ 2040341 w 2040341"/>
                  <a:gd name="connsiteY4" fmla="*/ 2278538 h 2278538"/>
                  <a:gd name="connsiteX5" fmla="*/ 0 w 2040341"/>
                  <a:gd name="connsiteY5" fmla="*/ 136078 h 227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0341" h="2278538">
                    <a:moveTo>
                      <a:pt x="248077" y="0"/>
                    </a:moveTo>
                    <a:lnTo>
                      <a:pt x="241935" y="121625"/>
                    </a:lnTo>
                    <a:cubicBezTo>
                      <a:pt x="241935" y="1049579"/>
                      <a:pt x="900159" y="1823798"/>
                      <a:pt x="1775180" y="2002853"/>
                    </a:cubicBezTo>
                    <a:lnTo>
                      <a:pt x="1899172" y="2021776"/>
                    </a:lnTo>
                    <a:lnTo>
                      <a:pt x="2040341" y="2278538"/>
                    </a:lnTo>
                    <a:cubicBezTo>
                      <a:pt x="907934" y="2214720"/>
                      <a:pt x="8213" y="1281154"/>
                      <a:pt x="0" y="136078"/>
                    </a:cubicBez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309967-CEA4-49A2-8818-5FA9F6F672B5}"/>
              </a:ext>
            </a:extLst>
          </p:cNvPr>
          <p:cNvSpPr/>
          <p:nvPr/>
        </p:nvSpPr>
        <p:spPr>
          <a:xfrm>
            <a:off x="5643842" y="4470773"/>
            <a:ext cx="467396" cy="1221429"/>
          </a:xfrm>
          <a:custGeom>
            <a:avLst/>
            <a:gdLst>
              <a:gd name="connsiteX0" fmla="*/ 334017 w 467396"/>
              <a:gd name="connsiteY0" fmla="*/ 0 h 1221429"/>
              <a:gd name="connsiteX1" fmla="*/ 355412 w 467396"/>
              <a:gd name="connsiteY1" fmla="*/ 3265 h 1221429"/>
              <a:gd name="connsiteX2" fmla="*/ 452158 w 467396"/>
              <a:gd name="connsiteY2" fmla="*/ 8150 h 1221429"/>
              <a:gd name="connsiteX3" fmla="*/ 466867 w 467396"/>
              <a:gd name="connsiteY3" fmla="*/ 7408 h 1221429"/>
              <a:gd name="connsiteX4" fmla="*/ 135601 w 467396"/>
              <a:gd name="connsiteY4" fmla="*/ 616816 h 1221429"/>
              <a:gd name="connsiteX5" fmla="*/ 467396 w 467396"/>
              <a:gd name="connsiteY5" fmla="*/ 1220679 h 1221429"/>
              <a:gd name="connsiteX6" fmla="*/ 452539 w 467396"/>
              <a:gd name="connsiteY6" fmla="*/ 1221429 h 1221429"/>
              <a:gd name="connsiteX7" fmla="*/ 330025 w 467396"/>
              <a:gd name="connsiteY7" fmla="*/ 1215243 h 1221429"/>
              <a:gd name="connsiteX8" fmla="*/ 0 w 467396"/>
              <a:gd name="connsiteY8" fmla="*/ 614986 h 1221429"/>
              <a:gd name="connsiteX9" fmla="*/ 334017 w 467396"/>
              <a:gd name="connsiteY9" fmla="*/ 0 h 122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7396" h="1221429">
                <a:moveTo>
                  <a:pt x="334017" y="0"/>
                </a:moveTo>
                <a:lnTo>
                  <a:pt x="355412" y="3265"/>
                </a:lnTo>
                <a:cubicBezTo>
                  <a:pt x="387221" y="6495"/>
                  <a:pt x="419496" y="8150"/>
                  <a:pt x="452158" y="8150"/>
                </a:cubicBezTo>
                <a:lnTo>
                  <a:pt x="466867" y="7408"/>
                </a:lnTo>
                <a:lnTo>
                  <a:pt x="135601" y="616816"/>
                </a:lnTo>
                <a:lnTo>
                  <a:pt x="467396" y="1220679"/>
                </a:lnTo>
                <a:lnTo>
                  <a:pt x="452539" y="1221429"/>
                </a:lnTo>
                <a:lnTo>
                  <a:pt x="330025" y="1215243"/>
                </a:lnTo>
                <a:lnTo>
                  <a:pt x="0" y="614986"/>
                </a:lnTo>
                <a:lnTo>
                  <a:pt x="334017" y="0"/>
                </a:lnTo>
                <a:close/>
              </a:path>
            </a:pathLst>
          </a:custGeom>
          <a:solidFill>
            <a:srgbClr val="F1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FFC3DC-0805-4F10-A873-F38EE9E0211C}"/>
              </a:ext>
            </a:extLst>
          </p:cNvPr>
          <p:cNvSpPr txBox="1"/>
          <p:nvPr/>
        </p:nvSpPr>
        <p:spPr>
          <a:xfrm rot="19245889">
            <a:off x="4230155" y="2095647"/>
            <a:ext cx="19694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spc="9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 </a:t>
            </a:r>
          </a:p>
          <a:p>
            <a:pPr algn="ctr"/>
            <a:r>
              <a:rPr lang="en-US" sz="1700" b="1" spc="9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AD7353-B7BE-4772-9B51-107FF2110940}"/>
              </a:ext>
            </a:extLst>
          </p:cNvPr>
          <p:cNvSpPr txBox="1"/>
          <p:nvPr/>
        </p:nvSpPr>
        <p:spPr>
          <a:xfrm rot="2965352">
            <a:off x="6184167" y="2398322"/>
            <a:ext cx="21028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spc="9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 INTEREST</a:t>
            </a:r>
          </a:p>
          <a:p>
            <a:pPr algn="ctr"/>
            <a:r>
              <a:rPr lang="en-US" sz="1700" b="1" spc="9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ED0D27-6FEB-4CAE-974A-DAA38D2F0652}"/>
              </a:ext>
            </a:extLst>
          </p:cNvPr>
          <p:cNvSpPr txBox="1"/>
          <p:nvPr/>
        </p:nvSpPr>
        <p:spPr>
          <a:xfrm rot="19563564">
            <a:off x="5728558" y="4364834"/>
            <a:ext cx="23886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spc="9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</a:t>
            </a:r>
          </a:p>
          <a:p>
            <a:pPr algn="ctr"/>
            <a:r>
              <a:rPr lang="en-US" sz="1700" b="1" spc="9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DIFFERENCE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41FF5A-185A-4985-A99F-EF456E595E05}"/>
              </a:ext>
            </a:extLst>
          </p:cNvPr>
          <p:cNvSpPr txBox="1"/>
          <p:nvPr/>
        </p:nvSpPr>
        <p:spPr>
          <a:xfrm rot="3286032">
            <a:off x="3771066" y="4195091"/>
            <a:ext cx="23692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1" spc="9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 MODELS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8BF344-B876-4E93-A27D-25FFE145FF48}"/>
              </a:ext>
            </a:extLst>
          </p:cNvPr>
          <p:cNvSpPr txBox="1"/>
          <p:nvPr/>
        </p:nvSpPr>
        <p:spPr>
          <a:xfrm>
            <a:off x="348526" y="2226166"/>
            <a:ext cx="2929293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7DBE12-51C9-3E4A-B8CA-AB972861E843}"/>
              </a:ext>
            </a:extLst>
          </p:cNvPr>
          <p:cNvSpPr txBox="1"/>
          <p:nvPr/>
        </p:nvSpPr>
        <p:spPr>
          <a:xfrm>
            <a:off x="0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281254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645F2A-AD77-455A-966C-731E7A10753D}"/>
              </a:ext>
            </a:extLst>
          </p:cNvPr>
          <p:cNvCxnSpPr/>
          <p:nvPr/>
        </p:nvCxnSpPr>
        <p:spPr>
          <a:xfrm>
            <a:off x="5430063" y="351336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8DFBB2A-CEEA-4434-AADA-1EA67C41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78" y="1394408"/>
            <a:ext cx="1919826" cy="1448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4455D-2D86-4501-AF5D-DF3D18D55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026" y="3753289"/>
            <a:ext cx="1919826" cy="1357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9B34C8-521F-4A38-9513-47DDE1594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59" y="4151537"/>
            <a:ext cx="1919826" cy="916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D4C745-30CC-45CA-BB0A-8F3B869F2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1000"/>
                    </a14:imgEffect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0908" y="4112358"/>
            <a:ext cx="2227923" cy="1085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121C1E-F5C2-40A7-950D-A714BA711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3729" y="3729225"/>
            <a:ext cx="2581275" cy="147491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3480FA-6008-4CA5-A1BA-8289A718E74E}"/>
              </a:ext>
            </a:extLst>
          </p:cNvPr>
          <p:cNvCxnSpPr>
            <a:cxnSpLocks/>
          </p:cNvCxnSpPr>
          <p:nvPr/>
        </p:nvCxnSpPr>
        <p:spPr>
          <a:xfrm flipH="1">
            <a:off x="2087705" y="2719015"/>
            <a:ext cx="2800475" cy="1393343"/>
          </a:xfrm>
          <a:prstGeom prst="straightConnector1">
            <a:avLst/>
          </a:prstGeom>
          <a:ln w="63500" cmpd="sng">
            <a:solidFill>
              <a:srgbClr val="4624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9CB752-A212-4CBF-882E-A1419CDF62F1}"/>
              </a:ext>
            </a:extLst>
          </p:cNvPr>
          <p:cNvCxnSpPr>
            <a:cxnSpLocks/>
          </p:cNvCxnSpPr>
          <p:nvPr/>
        </p:nvCxnSpPr>
        <p:spPr>
          <a:xfrm flipH="1">
            <a:off x="4842202" y="2761457"/>
            <a:ext cx="772235" cy="1305711"/>
          </a:xfrm>
          <a:prstGeom prst="straightConnector1">
            <a:avLst/>
          </a:prstGeom>
          <a:ln w="63500" cmpd="sng">
            <a:solidFill>
              <a:srgbClr val="4624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6457C0-1222-41A9-869E-DD20ADD5FC1F}"/>
              </a:ext>
            </a:extLst>
          </p:cNvPr>
          <p:cNvCxnSpPr>
            <a:cxnSpLocks/>
          </p:cNvCxnSpPr>
          <p:nvPr/>
        </p:nvCxnSpPr>
        <p:spPr>
          <a:xfrm>
            <a:off x="6278984" y="2740235"/>
            <a:ext cx="836519" cy="1227556"/>
          </a:xfrm>
          <a:prstGeom prst="straightConnector1">
            <a:avLst/>
          </a:prstGeom>
          <a:ln w="63500" cmpd="sng">
            <a:solidFill>
              <a:srgbClr val="4624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EFC12E-0941-44F1-9721-0218F437C781}"/>
              </a:ext>
            </a:extLst>
          </p:cNvPr>
          <p:cNvCxnSpPr/>
          <p:nvPr/>
        </p:nvCxnSpPr>
        <p:spPr>
          <a:xfrm>
            <a:off x="6749631" y="2679855"/>
            <a:ext cx="3231189" cy="1251734"/>
          </a:xfrm>
          <a:prstGeom prst="straightConnector1">
            <a:avLst/>
          </a:prstGeom>
          <a:ln w="63500" cmpd="sng">
            <a:solidFill>
              <a:srgbClr val="4624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320947-F1FF-42DC-9564-F42CA8BA3B59}"/>
              </a:ext>
            </a:extLst>
          </p:cNvPr>
          <p:cNvSpPr txBox="1"/>
          <p:nvPr/>
        </p:nvSpPr>
        <p:spPr>
          <a:xfrm>
            <a:off x="420416" y="5372879"/>
            <a:ext cx="1137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Highly reputable partners with direct access to prospective Indian students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DA91F-0277-B944-B3C9-103987C0892E}"/>
              </a:ext>
            </a:extLst>
          </p:cNvPr>
          <p:cNvSpPr txBox="1"/>
          <p:nvPr/>
        </p:nvSpPr>
        <p:spPr>
          <a:xfrm>
            <a:off x="0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Marketing partners: study abroad agents in India</a:t>
            </a:r>
          </a:p>
        </p:txBody>
      </p:sp>
    </p:spTree>
    <p:extLst>
      <p:ext uri="{BB962C8B-B14F-4D97-AF65-F5344CB8AC3E}">
        <p14:creationId xmlns:p14="http://schemas.microsoft.com/office/powerpoint/2010/main" val="259491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E6C9D5-072B-4287-AF79-B867B990A0B0}"/>
              </a:ext>
            </a:extLst>
          </p:cNvPr>
          <p:cNvCxnSpPr/>
          <p:nvPr/>
        </p:nvCxnSpPr>
        <p:spPr>
          <a:xfrm>
            <a:off x="5308847" y="743784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103CCA46-97A3-4CB2-9CEE-18CBCD605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211378"/>
              </p:ext>
            </p:extLst>
          </p:nvPr>
        </p:nvGraphicFramePr>
        <p:xfrm>
          <a:off x="369277" y="985422"/>
          <a:ext cx="11482755" cy="5619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93831">
                  <a:extLst>
                    <a:ext uri="{9D8B030D-6E8A-4147-A177-3AD203B41FA5}">
                      <a16:colId xmlns:a16="http://schemas.microsoft.com/office/drawing/2014/main" val="2926279094"/>
                    </a:ext>
                  </a:extLst>
                </a:gridCol>
                <a:gridCol w="2022230">
                  <a:extLst>
                    <a:ext uri="{9D8B030D-6E8A-4147-A177-3AD203B41FA5}">
                      <a16:colId xmlns:a16="http://schemas.microsoft.com/office/drawing/2014/main" val="3523462240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1258432462"/>
                    </a:ext>
                  </a:extLst>
                </a:gridCol>
                <a:gridCol w="2004647">
                  <a:extLst>
                    <a:ext uri="{9D8B030D-6E8A-4147-A177-3AD203B41FA5}">
                      <a16:colId xmlns:a16="http://schemas.microsoft.com/office/drawing/2014/main" val="1650933987"/>
                    </a:ext>
                  </a:extLst>
                </a:gridCol>
                <a:gridCol w="2092570">
                  <a:extLst>
                    <a:ext uri="{9D8B030D-6E8A-4147-A177-3AD203B41FA5}">
                      <a16:colId xmlns:a16="http://schemas.microsoft.com/office/drawing/2014/main" val="2219150776"/>
                    </a:ext>
                  </a:extLst>
                </a:gridCol>
              </a:tblGrid>
              <a:tr h="1852315">
                <a:tc>
                  <a:txBody>
                    <a:bodyPr/>
                    <a:lstStyle/>
                    <a:p>
                      <a:endParaRPr lang="en-IN" sz="3200" b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IN" sz="32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What our early adopters 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91983"/>
                  </a:ext>
                </a:extLst>
              </a:tr>
              <a:tr h="60334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Transfer Fees charges</a:t>
                      </a:r>
                      <a:endParaRPr lang="en-IN" sz="20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197730"/>
                  </a:ext>
                </a:extLst>
              </a:tr>
              <a:tr h="9277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Exclusively for students and international studies</a:t>
                      </a:r>
                      <a:endParaRPr lang="en-IN" sz="20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516740"/>
                  </a:ext>
                </a:extLst>
              </a:tr>
              <a:tr h="93125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Instant money transfer from </a:t>
                      </a:r>
                      <a:r>
                        <a:rPr lang="en-US" sz="2000" b="0" kern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  <a:r>
                        <a:rPr lang="en-US" sz="20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N" sz="20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650040"/>
                  </a:ext>
                </a:extLst>
              </a:tr>
              <a:tr h="603349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US" sz="20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lowest exchange rates </a:t>
                      </a:r>
                      <a:endParaRPr lang="en-IN" sz="20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79075"/>
                  </a:ext>
                </a:extLst>
              </a:tr>
              <a:tr h="461244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600"/>
                        </a:spcAft>
                      </a:pPr>
                      <a:r>
                        <a:rPr lang="en-IN" sz="2000" b="0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24/7 customer care availability</a:t>
                      </a:r>
                      <a:endParaRPr lang="en-IN" sz="20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96501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CE595D41-283A-47B4-BD3C-59255442A4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9E6FC"/>
              </a:clrFrom>
              <a:clrTo>
                <a:srgbClr val="C9E6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0728" y="1216237"/>
            <a:ext cx="1475162" cy="14236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ADD919-74F1-4B4A-975D-F409950C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67" y="1251841"/>
            <a:ext cx="1475162" cy="1423672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D72607-BEA7-442A-AE7D-F86CE248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96" y="1251842"/>
            <a:ext cx="1557996" cy="1423671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B4BB44-9B9A-4646-9AE4-F3E5EC9F2AA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85006" y="3003309"/>
            <a:ext cx="390250" cy="32447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AECD09-6FCD-4F6A-BB4C-4568D174364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85006" y="3743940"/>
            <a:ext cx="390250" cy="32447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8C963D-5C2B-443F-A22C-B7948201DBC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85006" y="4667907"/>
            <a:ext cx="390250" cy="32447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D01CBD2-8A4F-4E7C-B202-FA23CE43F4A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85006" y="6109168"/>
            <a:ext cx="390250" cy="32447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B879C2-2731-4D4C-BE01-FC6D22D7E6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18598" y="5499803"/>
            <a:ext cx="390250" cy="32447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4489B38-698C-415D-93A8-4537E5110DF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21569" y="4689367"/>
            <a:ext cx="390250" cy="32447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B1EEA1-2E63-493A-9B91-3B04146D1BF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28073" y="2941933"/>
            <a:ext cx="390250" cy="32447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25BAEF-6AED-41D1-9087-A646FECCF0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85006" y="5541949"/>
            <a:ext cx="390250" cy="32447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FAF138-8AA1-9D4F-821A-28E4B0738FA7}"/>
              </a:ext>
            </a:extLst>
          </p:cNvPr>
          <p:cNvSpPr txBox="1"/>
          <p:nvPr/>
        </p:nvSpPr>
        <p:spPr>
          <a:xfrm>
            <a:off x="0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Competitors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771D2-58AF-4834-AEF5-3519BD20E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739" y="1251841"/>
            <a:ext cx="1830311" cy="14236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6FD21C-492D-441F-B70E-35D7A71D316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87769" y="6088830"/>
            <a:ext cx="390250" cy="32447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107575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4215-ADC5-4562-BE59-40ED3EFDB69B}"/>
              </a:ext>
            </a:extLst>
          </p:cNvPr>
          <p:cNvSpPr txBox="1"/>
          <p:nvPr/>
        </p:nvSpPr>
        <p:spPr>
          <a:xfrm>
            <a:off x="0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     Projections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D5AA67-DDD6-4117-B37C-2583782D05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982255"/>
              </p:ext>
            </p:extLst>
          </p:nvPr>
        </p:nvGraphicFramePr>
        <p:xfrm>
          <a:off x="466725" y="1445419"/>
          <a:ext cx="5629274" cy="4362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70E55E3-B2E5-4134-88D5-605C01583C0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1445418"/>
            <a:ext cx="5514975" cy="4362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314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69AB4C-57F4-C04A-8571-703B54EC8C29}"/>
              </a:ext>
            </a:extLst>
          </p:cNvPr>
          <p:cNvSpPr txBox="1"/>
          <p:nvPr/>
        </p:nvSpPr>
        <p:spPr>
          <a:xfrm>
            <a:off x="0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Team Contribution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6C6102-D9CA-F94E-A015-1BE58C34F136}"/>
              </a:ext>
            </a:extLst>
          </p:cNvPr>
          <p:cNvSpPr/>
          <p:nvPr/>
        </p:nvSpPr>
        <p:spPr>
          <a:xfrm flipH="1">
            <a:off x="2440337" y="2169992"/>
            <a:ext cx="1078628" cy="1087352"/>
          </a:xfrm>
          <a:prstGeom prst="ellipse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E232D2-F6F3-BD4D-9900-74B843260370}"/>
              </a:ext>
            </a:extLst>
          </p:cNvPr>
          <p:cNvSpPr/>
          <p:nvPr/>
        </p:nvSpPr>
        <p:spPr>
          <a:xfrm flipH="1">
            <a:off x="2369840" y="5621233"/>
            <a:ext cx="1192509" cy="1105400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7000"/>
                      </a14:imgEffect>
                      <a14:imgEffect>
                        <a14:brightnessContrast bright="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FFBB8B-CE96-EA4B-9252-1B5C01127AE8}"/>
              </a:ext>
            </a:extLst>
          </p:cNvPr>
          <p:cNvSpPr/>
          <p:nvPr/>
        </p:nvSpPr>
        <p:spPr>
          <a:xfrm flipH="1">
            <a:off x="2369840" y="3847268"/>
            <a:ext cx="1187988" cy="118404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9B8D6-AD94-2343-A3F8-4838149874EE}"/>
              </a:ext>
            </a:extLst>
          </p:cNvPr>
          <p:cNvSpPr txBox="1"/>
          <p:nvPr/>
        </p:nvSpPr>
        <p:spPr>
          <a:xfrm>
            <a:off x="6916795" y="4718281"/>
            <a:ext cx="403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9F014E-87DD-B549-9B54-ED4FD5D1A7C0}"/>
              </a:ext>
            </a:extLst>
          </p:cNvPr>
          <p:cNvSpPr txBox="1"/>
          <p:nvPr/>
        </p:nvSpPr>
        <p:spPr>
          <a:xfrm>
            <a:off x="3784487" y="2421280"/>
            <a:ext cx="2581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Vinaysheel Kishor Wagh</a:t>
            </a:r>
          </a:p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(x18194303)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57A411-3998-6140-8ADA-C462E3DA1617}"/>
              </a:ext>
            </a:extLst>
          </p:cNvPr>
          <p:cNvSpPr txBox="1"/>
          <p:nvPr/>
        </p:nvSpPr>
        <p:spPr>
          <a:xfrm>
            <a:off x="3784486" y="5881545"/>
            <a:ext cx="2581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Shrey Sanjay Shah</a:t>
            </a:r>
          </a:p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(x18192271)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84CA33-1EE7-C147-8077-06F118E3C3F4}"/>
              </a:ext>
            </a:extLst>
          </p:cNvPr>
          <p:cNvSpPr txBox="1"/>
          <p:nvPr/>
        </p:nvSpPr>
        <p:spPr>
          <a:xfrm>
            <a:off x="3784486" y="4108428"/>
            <a:ext cx="258174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Kamalesh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Palani</a:t>
            </a:r>
          </a:p>
          <a:p>
            <a:pPr algn="ctr">
              <a:spcAft>
                <a:spcPts val="600"/>
              </a:spcAft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(x18180311)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F31547-9794-BE41-B697-B3F9DB2C9843}"/>
              </a:ext>
            </a:extLst>
          </p:cNvPr>
          <p:cNvSpPr/>
          <p:nvPr/>
        </p:nvSpPr>
        <p:spPr>
          <a:xfrm flipH="1">
            <a:off x="2369840" y="760042"/>
            <a:ext cx="1192510" cy="1089980"/>
          </a:xfrm>
          <a:prstGeom prst="ellipse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431275-CD09-A64D-8A7A-087F5F16C7DC}"/>
              </a:ext>
            </a:extLst>
          </p:cNvPr>
          <p:cNvSpPr txBox="1"/>
          <p:nvPr/>
        </p:nvSpPr>
        <p:spPr>
          <a:xfrm>
            <a:off x="3784488" y="889533"/>
            <a:ext cx="2581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Raghav Krishna Kumar (x18181848)</a:t>
            </a:r>
          </a:p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9F28A-1677-4452-8278-FD418EBBC158}"/>
              </a:ext>
            </a:extLst>
          </p:cNvPr>
          <p:cNvSpPr txBox="1"/>
          <p:nvPr/>
        </p:nvSpPr>
        <p:spPr>
          <a:xfrm>
            <a:off x="6901178" y="924223"/>
            <a:ext cx="6581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Market research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Feasibility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Web-app implementation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E99D0-DD60-4123-9EB0-E89A11EF0173}"/>
              </a:ext>
            </a:extLst>
          </p:cNvPr>
          <p:cNvSpPr txBox="1"/>
          <p:nvPr/>
        </p:nvSpPr>
        <p:spPr>
          <a:xfrm>
            <a:off x="6916795" y="2238375"/>
            <a:ext cx="327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Technical architecture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Blockchain implementation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Revenue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BF260-0F59-47B1-B466-325E05A61BE2}"/>
              </a:ext>
            </a:extLst>
          </p:cNvPr>
          <p:cNvSpPr txBox="1"/>
          <p:nvPr/>
        </p:nvSpPr>
        <p:spPr>
          <a:xfrm>
            <a:off x="6916795" y="3941741"/>
            <a:ext cx="319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Statistical research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Blockchain development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Marketing strategy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86C2B-5509-415E-8655-6D0D4F818894}"/>
              </a:ext>
            </a:extLst>
          </p:cNvPr>
          <p:cNvSpPr txBox="1"/>
          <p:nvPr/>
        </p:nvSpPr>
        <p:spPr>
          <a:xfrm>
            <a:off x="6916794" y="5695950"/>
            <a:ext cx="3198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Finance overview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Competitors case study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Compliance and regulation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395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CBEAF98-44C3-C941-8E21-49B595E2775E}"/>
              </a:ext>
            </a:extLst>
          </p:cNvPr>
          <p:cNvSpPr txBox="1"/>
          <p:nvPr/>
        </p:nvSpPr>
        <p:spPr>
          <a:xfrm>
            <a:off x="1" y="-40572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Problem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575C0-1D93-914A-ABA8-AC41B8A77E58}"/>
              </a:ext>
            </a:extLst>
          </p:cNvPr>
          <p:cNvSpPr/>
          <p:nvPr/>
        </p:nvSpPr>
        <p:spPr>
          <a:xfrm>
            <a:off x="475572" y="5845492"/>
            <a:ext cx="110236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Frustration in international student money transfers for students.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1B3B0-5429-D24F-8FD4-BCF8D7BC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47" y="926025"/>
            <a:ext cx="5978768" cy="41897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7E46E0-67FE-4A4A-A2BC-BFE993D6715D}"/>
              </a:ext>
            </a:extLst>
          </p:cNvPr>
          <p:cNvSpPr txBox="1"/>
          <p:nvPr/>
        </p:nvSpPr>
        <p:spPr>
          <a:xfrm>
            <a:off x="686601" y="4654098"/>
            <a:ext cx="157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</a:p>
        </p:txBody>
      </p:sp>
      <p:pic>
        <p:nvPicPr>
          <p:cNvPr id="24" name="Graphic 23" descr="Arrow Slight curve">
            <a:extLst>
              <a:ext uri="{FF2B5EF4-FFF2-40B4-BE49-F238E27FC236}">
                <a16:creationId xmlns:a16="http://schemas.microsoft.com/office/drawing/2014/main" id="{582A1831-18F9-1A4D-8F4B-52F1C9717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617" y="4448981"/>
            <a:ext cx="434546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Graphic 24" descr="Arrow Slight curve">
            <a:extLst>
              <a:ext uri="{FF2B5EF4-FFF2-40B4-BE49-F238E27FC236}">
                <a16:creationId xmlns:a16="http://schemas.microsoft.com/office/drawing/2014/main" id="{64A45EF4-1F11-BB43-86A9-6C0EFDD0E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617" y="4977411"/>
            <a:ext cx="434546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8126C7-0B13-9D4A-A2E8-F4B1994EE227}"/>
              </a:ext>
            </a:extLst>
          </p:cNvPr>
          <p:cNvSpPr txBox="1"/>
          <p:nvPr/>
        </p:nvSpPr>
        <p:spPr>
          <a:xfrm>
            <a:off x="9507116" y="4306016"/>
            <a:ext cx="191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United Kingdom &amp; Ireland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D7CA0DE-FBDF-9B4A-9B45-BCB20F6380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1650"/>
          <a:stretch/>
        </p:blipFill>
        <p:spPr>
          <a:xfrm>
            <a:off x="0" y="1385997"/>
            <a:ext cx="2887369" cy="32681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DF7C11D-72EC-8143-B33D-D91827B63B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7287" y="926025"/>
            <a:ext cx="2489200" cy="326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6DF0D-0191-8341-B713-9A10AC8B5A9D}"/>
              </a:ext>
            </a:extLst>
          </p:cNvPr>
          <p:cNvSpPr txBox="1"/>
          <p:nvPr/>
        </p:nvSpPr>
        <p:spPr>
          <a:xfrm>
            <a:off x="7505546" y="4935256"/>
            <a:ext cx="14414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Shutterstock</a:t>
            </a:r>
          </a:p>
        </p:txBody>
      </p:sp>
    </p:spTree>
    <p:extLst>
      <p:ext uri="{BB962C8B-B14F-4D97-AF65-F5344CB8AC3E}">
        <p14:creationId xmlns:p14="http://schemas.microsoft.com/office/powerpoint/2010/main" val="400790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366DD9F-4339-4AEC-B7E7-6F90B196AE5E}"/>
              </a:ext>
            </a:extLst>
          </p:cNvPr>
          <p:cNvSpPr txBox="1"/>
          <p:nvPr/>
        </p:nvSpPr>
        <p:spPr>
          <a:xfrm>
            <a:off x="940706" y="4177917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</a:p>
        </p:txBody>
      </p:sp>
      <p:pic>
        <p:nvPicPr>
          <p:cNvPr id="32" name="Graphic 31" descr="Arrow Slight curve">
            <a:extLst>
              <a:ext uri="{FF2B5EF4-FFF2-40B4-BE49-F238E27FC236}">
                <a16:creationId xmlns:a16="http://schemas.microsoft.com/office/drawing/2014/main" id="{AE8BA38A-61E7-48F4-9A5D-071391834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4681" y="2137709"/>
            <a:ext cx="4345460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573332F-844B-4B56-8EBE-60E7B48ABF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7057" y="1770261"/>
            <a:ext cx="1964725" cy="1739068"/>
          </a:xfrm>
          <a:prstGeom prst="rect">
            <a:avLst/>
          </a:prstGeom>
        </p:spPr>
      </p:pic>
      <p:pic>
        <p:nvPicPr>
          <p:cNvPr id="34" name="Graphic 33" descr="Arrow Slight curve">
            <a:extLst>
              <a:ext uri="{FF2B5EF4-FFF2-40B4-BE49-F238E27FC236}">
                <a16:creationId xmlns:a16="http://schemas.microsoft.com/office/drawing/2014/main" id="{3538F440-FEDB-44E7-A19E-2C32E9859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4681" y="2850045"/>
            <a:ext cx="4345460" cy="914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0055D-30A5-41B3-9583-617071636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771" y="2371413"/>
            <a:ext cx="762000" cy="7953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C4C72E7-9D39-4307-9C7A-1F98226BE90E}"/>
              </a:ext>
            </a:extLst>
          </p:cNvPr>
          <p:cNvSpPr txBox="1"/>
          <p:nvPr/>
        </p:nvSpPr>
        <p:spPr>
          <a:xfrm>
            <a:off x="7302443" y="4132011"/>
            <a:ext cx="19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United Kingdom &amp; Ireland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3B7985-93E1-426F-A7CD-35AD3869B756}"/>
              </a:ext>
            </a:extLst>
          </p:cNvPr>
          <p:cNvSpPr txBox="1"/>
          <p:nvPr/>
        </p:nvSpPr>
        <p:spPr>
          <a:xfrm>
            <a:off x="9676386" y="386814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Rest of the world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A8651B-79D8-4F7C-9D6F-043F8D85975D}"/>
              </a:ext>
            </a:extLst>
          </p:cNvPr>
          <p:cNvSpPr txBox="1"/>
          <p:nvPr/>
        </p:nvSpPr>
        <p:spPr>
          <a:xfrm>
            <a:off x="3045150" y="1495757"/>
            <a:ext cx="3485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400,000</a:t>
            </a:r>
            <a:r>
              <a:rPr lang="en-IN" sz="2000" baseline="4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students migrating for higher studies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70D90D-DE8F-4020-998E-C15A244F870B}"/>
              </a:ext>
            </a:extLst>
          </p:cNvPr>
          <p:cNvSpPr txBox="1"/>
          <p:nvPr/>
        </p:nvSpPr>
        <p:spPr>
          <a:xfrm>
            <a:off x="3173346" y="3764445"/>
            <a:ext cx="27813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12 billion euros</a:t>
            </a:r>
            <a:r>
              <a:rPr lang="en-IN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being transferred including tuition and living expenses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828EB-0D76-403D-97EB-75CF5D7E7712}"/>
              </a:ext>
            </a:extLst>
          </p:cNvPr>
          <p:cNvSpPr txBox="1"/>
          <p:nvPr/>
        </p:nvSpPr>
        <p:spPr>
          <a:xfrm>
            <a:off x="940706" y="5250673"/>
            <a:ext cx="11031186" cy="5078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7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adopters: International Indian Students in the UK &amp; Ireland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EAF98-44C3-C941-8E21-49B595E2775E}"/>
              </a:ext>
            </a:extLst>
          </p:cNvPr>
          <p:cNvSpPr txBox="1"/>
          <p:nvPr/>
        </p:nvSpPr>
        <p:spPr>
          <a:xfrm>
            <a:off x="1" y="-40572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Market size and early adopters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CCAAE7C-6221-4B43-A5B5-2048DAFED69C}"/>
              </a:ext>
            </a:extLst>
          </p:cNvPr>
          <p:cNvSpPr/>
          <p:nvPr/>
        </p:nvSpPr>
        <p:spPr>
          <a:xfrm>
            <a:off x="-24989" y="5097148"/>
            <a:ext cx="699903" cy="87486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DAA43-2D37-C241-89AD-FA9075DAAB4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513" y="1265571"/>
            <a:ext cx="28575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249F2-213F-9A49-B6DD-62CEAAAB5EE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1714" y="1061533"/>
            <a:ext cx="2489200" cy="326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51F843-DA63-4C8F-91F2-7731165202DE}"/>
              </a:ext>
            </a:extLst>
          </p:cNvPr>
          <p:cNvSpPr txBox="1"/>
          <p:nvPr/>
        </p:nvSpPr>
        <p:spPr>
          <a:xfrm>
            <a:off x="1118647" y="6536841"/>
            <a:ext cx="113968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available at : Uis.unesco.org. (2019). Global Flow of Tertiary-Level Students | UNESCO UIS. [online] Available at: http://uis.unesco.org/en/uis-student-flow [Accessed 7 Dec. 2019].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298756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9F530-5A29-4FD6-8FA6-B32CF180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2285" y="953765"/>
            <a:ext cx="5968009" cy="4881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DB2AB6B-4064-4D39-9EC6-DC9F15A7E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706" y="953765"/>
            <a:ext cx="4679842" cy="1845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73438-DC08-46A5-8AE0-3C19BF510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706" y="3160562"/>
            <a:ext cx="4679842" cy="2674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1AD59-0467-E94D-8D75-C143DD0FDDED}"/>
              </a:ext>
            </a:extLst>
          </p:cNvPr>
          <p:cNvSpPr txBox="1"/>
          <p:nvPr/>
        </p:nvSpPr>
        <p:spPr>
          <a:xfrm>
            <a:off x="1" y="-40572"/>
            <a:ext cx="12191999" cy="538609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2900" dirty="0"/>
              <a:t> Early adopters: International Indian Students in the UK &amp; Ireland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E05AD-93F0-439D-A6C3-57CF2BF6666E}"/>
              </a:ext>
            </a:extLst>
          </p:cNvPr>
          <p:cNvSpPr txBox="1"/>
          <p:nvPr/>
        </p:nvSpPr>
        <p:spPr>
          <a:xfrm>
            <a:off x="235671" y="6127422"/>
            <a:ext cx="11755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available at : Uis.unesco.org. (2019). Global Flow of Tertiary-Level Students | UNESCO UIS. [online] Available at: http://uis.unesco.org/en/uis-student-flow [Accessed 7 Dec. 2019].</a:t>
            </a:r>
          </a:p>
          <a:p>
            <a:r>
              <a:rPr lang="en-US" sz="1100" dirty="0"/>
              <a:t>Source available at : The Economic Times. (2019). Indian students set to benefit from UK's 2-year post-study work visa offer. [online] Available at: 			        	         https://economictimes.indiatimes.com/nri/visa-and-immigration/indian-students-set-to-benefit-from-uks-2-year-post-study-work-visa-offer/articleshow/71081831.cms?from=mdr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85250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22DBE31-E0AA-4FC1-BCCB-549DF8D8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49" y="1355172"/>
            <a:ext cx="2265225" cy="2322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735C2-297D-4DAE-BD6F-764D59D1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5" y="4790622"/>
            <a:ext cx="2927072" cy="1736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0C000-9930-4670-83FC-03357156C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116" y="3253255"/>
            <a:ext cx="3581061" cy="1622066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0F42E5B8-FD03-400D-B228-04BAD0E5A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322" y="1306459"/>
            <a:ext cx="2262641" cy="2044365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F8D70FF-2326-4682-83DD-F78447203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2857" y="4485648"/>
            <a:ext cx="2763570" cy="23033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C81102-01E2-4342-BD07-46434706B7B8}"/>
              </a:ext>
            </a:extLst>
          </p:cNvPr>
          <p:cNvSpPr txBox="1"/>
          <p:nvPr/>
        </p:nvSpPr>
        <p:spPr>
          <a:xfrm>
            <a:off x="1082821" y="5196912"/>
            <a:ext cx="6541471" cy="1299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D9F8C-E34F-4ABC-843D-C01727B51E53}"/>
              </a:ext>
            </a:extLst>
          </p:cNvPr>
          <p:cNvSpPr txBox="1"/>
          <p:nvPr/>
        </p:nvSpPr>
        <p:spPr>
          <a:xfrm>
            <a:off x="8850669" y="3710345"/>
            <a:ext cx="2647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No Tracking &amp; Transparency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68679-7708-4200-89F0-0FD3766AC1B5}"/>
              </a:ext>
            </a:extLst>
          </p:cNvPr>
          <p:cNvSpPr txBox="1"/>
          <p:nvPr/>
        </p:nvSpPr>
        <p:spPr>
          <a:xfrm>
            <a:off x="610019" y="886369"/>
            <a:ext cx="351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High Transaction fees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FF51-CA37-4FFB-BD3A-CC5DA9310175}"/>
              </a:ext>
            </a:extLst>
          </p:cNvPr>
          <p:cNvSpPr txBox="1"/>
          <p:nvPr/>
        </p:nvSpPr>
        <p:spPr>
          <a:xfrm>
            <a:off x="4569783" y="2700831"/>
            <a:ext cx="3213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High Exchange rates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DC3F0E-3DDF-419A-B37F-337AA7D2D2BD}"/>
              </a:ext>
            </a:extLst>
          </p:cNvPr>
          <p:cNvSpPr txBox="1"/>
          <p:nvPr/>
        </p:nvSpPr>
        <p:spPr>
          <a:xfrm>
            <a:off x="430338" y="3999457"/>
            <a:ext cx="3694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No Dedicated Customer support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8F86C-A7A5-4AC4-B294-E14DEB8EBE15}"/>
              </a:ext>
            </a:extLst>
          </p:cNvPr>
          <p:cNvSpPr txBox="1"/>
          <p:nvPr/>
        </p:nvSpPr>
        <p:spPr>
          <a:xfrm>
            <a:off x="8508195" y="893507"/>
            <a:ext cx="2990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Long Transfer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8D5E1-45C9-F240-B973-A057EABA82FF}"/>
              </a:ext>
            </a:extLst>
          </p:cNvPr>
          <p:cNvSpPr txBox="1"/>
          <p:nvPr/>
        </p:nvSpPr>
        <p:spPr>
          <a:xfrm>
            <a:off x="1" y="-22459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 Challenges </a:t>
            </a:r>
            <a:r>
              <a:rPr lang="en-IN"/>
              <a:t>in international transactions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356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Image result for india clipart">
            <a:extLst>
              <a:ext uri="{FF2B5EF4-FFF2-40B4-BE49-F238E27FC236}">
                <a16:creationId xmlns:a16="http://schemas.microsoft.com/office/drawing/2014/main" id="{1B7F0546-4485-4C7E-A0ED-A2653D546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53" y="1250163"/>
            <a:ext cx="1620253" cy="162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6A452E-E515-4199-96EC-7D6D657F3A0E}"/>
              </a:ext>
            </a:extLst>
          </p:cNvPr>
          <p:cNvSpPr/>
          <p:nvPr/>
        </p:nvSpPr>
        <p:spPr>
          <a:xfrm>
            <a:off x="1751433" y="3395962"/>
            <a:ext cx="35615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INDIAN BANK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FE6F3-DFAD-4402-A525-AB07641F9241}"/>
              </a:ext>
            </a:extLst>
          </p:cNvPr>
          <p:cNvSpPr/>
          <p:nvPr/>
        </p:nvSpPr>
        <p:spPr>
          <a:xfrm>
            <a:off x="7262369" y="3395962"/>
            <a:ext cx="28985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UK/IRISH BANK</a:t>
            </a: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E6DB6D4-8F02-4A01-96B4-15F08FA84F69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3287295" y="4164088"/>
            <a:ext cx="48981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A2837BA-DA2E-4F58-A4A8-24B753648C48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8490540" y="4140286"/>
            <a:ext cx="442216" cy="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338D35-3083-4DA6-8901-404B317A643E}"/>
              </a:ext>
            </a:extLst>
          </p:cNvPr>
          <p:cNvCxnSpPr>
            <a:cxnSpLocks/>
          </p:cNvCxnSpPr>
          <p:nvPr/>
        </p:nvCxnSpPr>
        <p:spPr>
          <a:xfrm flipV="1">
            <a:off x="4495757" y="5192940"/>
            <a:ext cx="3261674" cy="1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716A3201-7384-4538-B5AC-86D83D260E87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rot="5400000" flipH="1" flipV="1">
            <a:off x="9452810" y="2119046"/>
            <a:ext cx="535750" cy="20180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AAC77BE-823E-49E1-AF9C-C9216A3E100F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2507068" y="2370828"/>
            <a:ext cx="525546" cy="152472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2F8A758-FB6B-4A8D-9937-9AF83B68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726" y="4456335"/>
            <a:ext cx="1703158" cy="9927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94F121-7F56-4F55-B54D-5B9AD89B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64" y="4454932"/>
            <a:ext cx="1703158" cy="9927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E04233E-B8D8-5346-B915-6D3D7E2A29AC}"/>
              </a:ext>
            </a:extLst>
          </p:cNvPr>
          <p:cNvSpPr txBox="1"/>
          <p:nvPr/>
        </p:nvSpPr>
        <p:spPr>
          <a:xfrm>
            <a:off x="1" y="-22459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How we work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332957A-ABD7-4F72-A948-82483ED936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9600" y="1239959"/>
            <a:ext cx="1620253" cy="1620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A9AD95-9E75-48CE-A9D6-3A22B88F2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37" y="4081775"/>
            <a:ext cx="1723260" cy="1031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F8EEB3-90F6-4AD2-98FF-B4988BBAF198}"/>
              </a:ext>
            </a:extLst>
          </p:cNvPr>
          <p:cNvSpPr txBox="1"/>
          <p:nvPr/>
        </p:nvSpPr>
        <p:spPr>
          <a:xfrm>
            <a:off x="4608878" y="5415028"/>
            <a:ext cx="307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Transfer of encrypted messages within remitters architecture using the blockchain technology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3FBC2-8B2F-4881-B501-232EB98F1D0B}"/>
              </a:ext>
            </a:extLst>
          </p:cNvPr>
          <p:cNvSpPr txBox="1"/>
          <p:nvPr/>
        </p:nvSpPr>
        <p:spPr>
          <a:xfrm>
            <a:off x="3044029" y="1723241"/>
            <a:ext cx="2460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Money from the sender gets deposited to the remitters Indian bank account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D2B089-1227-4F6A-80D4-B48693ADC5F3}"/>
              </a:ext>
            </a:extLst>
          </p:cNvPr>
          <p:cNvSpPr txBox="1"/>
          <p:nvPr/>
        </p:nvSpPr>
        <p:spPr>
          <a:xfrm>
            <a:off x="488956" y="4074154"/>
            <a:ext cx="2325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Money gets updated in REMITTERS Indian bank account and a block is updated with the transaction details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203F0B-5D54-4D56-942D-3B66CE68F5E7}"/>
              </a:ext>
            </a:extLst>
          </p:cNvPr>
          <p:cNvSpPr txBox="1"/>
          <p:nvPr/>
        </p:nvSpPr>
        <p:spPr>
          <a:xfrm>
            <a:off x="9476680" y="4081775"/>
            <a:ext cx="2325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Once the block is updated, REMITTERS UK/Irish bank account gets updated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0B9095-F6BB-4A8A-A95B-A2FC48E0555D}"/>
              </a:ext>
            </a:extLst>
          </p:cNvPr>
          <p:cNvSpPr txBox="1"/>
          <p:nvPr/>
        </p:nvSpPr>
        <p:spPr>
          <a:xfrm>
            <a:off x="7757431" y="1723241"/>
            <a:ext cx="2162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Money is transferred to the recipient’s bank account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2C60DC-1671-44EC-ADFE-FCBCF50F0597}"/>
              </a:ext>
            </a:extLst>
          </p:cNvPr>
          <p:cNvSpPr txBox="1"/>
          <p:nvPr/>
        </p:nvSpPr>
        <p:spPr>
          <a:xfrm>
            <a:off x="488956" y="821387"/>
            <a:ext cx="280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Student “A” from India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B17BFF-EC9D-4B1A-9E1D-10B6AF7850BC}"/>
              </a:ext>
            </a:extLst>
          </p:cNvPr>
          <p:cNvSpPr txBox="1"/>
          <p:nvPr/>
        </p:nvSpPr>
        <p:spPr>
          <a:xfrm>
            <a:off x="7757432" y="807947"/>
            <a:ext cx="429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Institutional/recipient “B” in UK/IRL</a:t>
            </a:r>
          </a:p>
        </p:txBody>
      </p:sp>
    </p:spTree>
    <p:extLst>
      <p:ext uri="{BB962C8B-B14F-4D97-AF65-F5344CB8AC3E}">
        <p14:creationId xmlns:p14="http://schemas.microsoft.com/office/powerpoint/2010/main" val="128210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21" grpId="0"/>
      <p:bldP spid="23" grpId="0"/>
      <p:bldP spid="56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F478FB-1093-46A1-93E9-68B5EF7D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58" y="844162"/>
            <a:ext cx="2634289" cy="2113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B576C-C233-4055-8D98-6AD57C4FA6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24" y="847525"/>
            <a:ext cx="2578263" cy="1824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0177F-7D8A-4827-B69F-DEA668AB471A}"/>
              </a:ext>
            </a:extLst>
          </p:cNvPr>
          <p:cNvSpPr txBox="1"/>
          <p:nvPr/>
        </p:nvSpPr>
        <p:spPr>
          <a:xfrm flipH="1">
            <a:off x="827911" y="2583721"/>
            <a:ext cx="2622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Low Transaction Charges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5F07B-8E5E-427B-8054-4F0259967598}"/>
              </a:ext>
            </a:extLst>
          </p:cNvPr>
          <p:cNvSpPr txBox="1"/>
          <p:nvPr/>
        </p:nvSpPr>
        <p:spPr>
          <a:xfrm>
            <a:off x="4907250" y="2583721"/>
            <a:ext cx="236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Real-Time Tracking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22C0C4-C8E1-4649-A130-BC55C26AFF44}"/>
              </a:ext>
            </a:extLst>
          </p:cNvPr>
          <p:cNvSpPr txBox="1"/>
          <p:nvPr/>
        </p:nvSpPr>
        <p:spPr>
          <a:xfrm>
            <a:off x="8557205" y="2583721"/>
            <a:ext cx="3051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Super Fast Money Transfers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3DAC9-01CD-4CB9-AE2F-8244AA99A9F1}"/>
              </a:ext>
            </a:extLst>
          </p:cNvPr>
          <p:cNvSpPr txBox="1"/>
          <p:nvPr/>
        </p:nvSpPr>
        <p:spPr>
          <a:xfrm>
            <a:off x="2096051" y="5554838"/>
            <a:ext cx="37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Predictive analysis of exchange rates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A4D5D-F9D4-4712-885B-8943153C8D2F}"/>
              </a:ext>
            </a:extLst>
          </p:cNvPr>
          <p:cNvSpPr txBox="1"/>
          <p:nvPr/>
        </p:nvSpPr>
        <p:spPr>
          <a:xfrm>
            <a:off x="6860155" y="5707277"/>
            <a:ext cx="251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Trustworthy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51C437-D8F2-3742-86FB-1F0997D26ECB}"/>
              </a:ext>
            </a:extLst>
          </p:cNvPr>
          <p:cNvSpPr txBox="1"/>
          <p:nvPr/>
        </p:nvSpPr>
        <p:spPr>
          <a:xfrm>
            <a:off x="1" y="-22459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Unique Value Proposition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75847E-40EB-F54A-BEC7-B62472658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128" y="3781894"/>
            <a:ext cx="1824122" cy="1824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D6AF2-2840-8E43-AFC3-7B9F02C0D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491" y="4032729"/>
            <a:ext cx="1824122" cy="1646347"/>
          </a:xfrm>
          <a:prstGeom prst="rect">
            <a:avLst/>
          </a:prstGeom>
        </p:spPr>
      </p:pic>
      <p:pic>
        <p:nvPicPr>
          <p:cNvPr id="5" name="Picture 4" descr="A picture containing monitor, sitting, clock, television&#10;&#10;Description automatically generated">
            <a:extLst>
              <a:ext uri="{FF2B5EF4-FFF2-40B4-BE49-F238E27FC236}">
                <a16:creationId xmlns:a16="http://schemas.microsoft.com/office/drawing/2014/main" id="{BC87B16C-DF0E-C54F-8167-0560A823A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386" y="1006897"/>
            <a:ext cx="2882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9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B33026-F47F-404B-BB07-136FC717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2833" y="1707968"/>
            <a:ext cx="2132266" cy="4160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BCEF37-9FDF-405D-AD07-C712787B9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307" y="1579587"/>
            <a:ext cx="2132266" cy="4160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FD077-B417-4593-BB66-783980FEF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5405" y="1611296"/>
            <a:ext cx="2142667" cy="4160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F6801D-58E2-45D1-BE8E-8CDFBCA81C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3288" y="1707968"/>
            <a:ext cx="2142667" cy="4160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8C79F-ABB3-8D42-A63F-1EEFB5A36737}"/>
              </a:ext>
            </a:extLst>
          </p:cNvPr>
          <p:cNvSpPr txBox="1"/>
          <p:nvPr/>
        </p:nvSpPr>
        <p:spPr>
          <a:xfrm>
            <a:off x="1" y="-22459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Prototype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59802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B1225C-C0E6-444D-B259-623DE76EE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8508" y="1251533"/>
            <a:ext cx="10076629" cy="4410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9CE8C2-23CF-834E-8366-0E868B6FE25D}"/>
              </a:ext>
            </a:extLst>
          </p:cNvPr>
          <p:cNvSpPr txBox="1"/>
          <p:nvPr/>
        </p:nvSpPr>
        <p:spPr>
          <a:xfrm>
            <a:off x="0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Underlying blockchain technology</a:t>
            </a:r>
          </a:p>
        </p:txBody>
      </p:sp>
    </p:spTree>
    <p:extLst>
      <p:ext uri="{BB962C8B-B14F-4D97-AF65-F5344CB8AC3E}">
        <p14:creationId xmlns:p14="http://schemas.microsoft.com/office/powerpoint/2010/main" val="1988469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</TotalTime>
  <Words>549</Words>
  <Application>Microsoft Office PowerPoint</Application>
  <PresentationFormat>Widescreen</PresentationFormat>
  <Paragraphs>106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Krishna Kumar</dc:creator>
  <cp:lastModifiedBy>Kamalesh Palani</cp:lastModifiedBy>
  <cp:revision>90</cp:revision>
  <dcterms:created xsi:type="dcterms:W3CDTF">2019-11-19T01:21:40Z</dcterms:created>
  <dcterms:modified xsi:type="dcterms:W3CDTF">2020-07-01T09:17:42Z</dcterms:modified>
</cp:coreProperties>
</file>